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8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87" r:id="rId21"/>
    <p:sldId id="288" r:id="rId22"/>
    <p:sldId id="280" r:id="rId23"/>
  </p:sldIdLst>
  <p:sldSz cx="9144000" cy="6858000" type="screen4x3"/>
  <p:notesSz cx="6858000" cy="9144000"/>
  <p:embeddedFontLst>
    <p:embeddedFont>
      <p:font typeface="Roboto Slab" charset="0"/>
      <p:regular r:id="rId25"/>
      <p:bold r:id="rId26"/>
    </p:embeddedFont>
    <p:embeddedFont>
      <p:font typeface="Source Sans Pro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CE777C64-1543-45F1-BF9B-2F145E31B896}">
  <a:tblStyle styleId="{CE777C64-1543-45F1-BF9B-2F145E31B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4926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Já pensou em resolver um problema utilizando Banco de Dados orientados a Grafos?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Problema apresentado pelo cliente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357298"/>
            <a:ext cx="8798216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 Relacional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669740"/>
            <a:ext cx="7737510" cy="518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</a:t>
            </a:r>
            <a:r>
              <a:rPr lang="en" dirty="0" smtClean="0"/>
              <a:t>have:valor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357298"/>
            <a:ext cx="8429684" cy="451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Grafo</a:t>
            </a:r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4" name="Imagem 23" descr="C:\Users\NOTEBOOK\Desktop\Grafo\graph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214422"/>
            <a:ext cx="728667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 smtClean="0"/>
              <a:t>Comparativo</a:t>
            </a:r>
            <a:endParaRPr sz="9600" b="1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928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dirty="0" smtClean="0"/>
              <a:t>Grafo </a:t>
            </a:r>
            <a:r>
              <a:rPr lang="pt-BR" dirty="0" smtClean="0"/>
              <a:t>≠ Relacional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9" name="Imagem 8"/>
          <p:cNvPicPr/>
          <p:nvPr/>
        </p:nvPicPr>
        <p:blipFill>
          <a:blip r:embed="rId4"/>
          <a:stretch/>
        </p:blipFill>
        <p:spPr>
          <a:xfrm>
            <a:off x="571472" y="428604"/>
            <a:ext cx="8286808" cy="4357718"/>
          </a:xfrm>
          <a:prstGeom prst="rect">
            <a:avLst/>
          </a:prstGeom>
          <a:ln>
            <a:noFill/>
          </a:ln>
        </p:spPr>
      </p:pic>
      <p:pic>
        <p:nvPicPr>
          <p:cNvPr id="10" name="Picture 2"/>
          <p:cNvPicPr/>
          <p:nvPr/>
        </p:nvPicPr>
        <p:blipFill>
          <a:blip r:embed="rId5"/>
          <a:stretch/>
        </p:blipFill>
        <p:spPr>
          <a:xfrm>
            <a:off x="357158" y="4857760"/>
            <a:ext cx="7858180" cy="178595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Cypher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[]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9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Principais comandos – Cypher – Neo4J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214414" y="2285992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Match</a:t>
            </a:r>
          </a:p>
          <a:p>
            <a:pPr marL="0" lvl="0" indent="0">
              <a:buNone/>
            </a:pPr>
            <a:r>
              <a:rPr lang="pt-BR" sz="1400" dirty="0" smtClean="0"/>
              <a:t>Busca</a:t>
            </a:r>
            <a:r>
              <a:rPr lang="pt-BR" sz="1400" dirty="0" smtClean="0"/>
              <a:t>. Sendo ()-[]-&gt;()</a:t>
            </a:r>
            <a:r>
              <a:rPr lang="en" sz="1400" dirty="0" smtClean="0"/>
              <a:t>.</a:t>
            </a:r>
            <a:endParaRPr sz="140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571868" y="1785926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Create</a:t>
            </a:r>
          </a:p>
          <a:p>
            <a:pPr marL="0" lvl="0" indent="0">
              <a:buNone/>
            </a:pPr>
            <a:r>
              <a:rPr lang="pt-BR" sz="1400" dirty="0" smtClean="0"/>
              <a:t>Criar </a:t>
            </a:r>
            <a:r>
              <a:rPr lang="pt-BR" sz="1400" dirty="0" smtClean="0"/>
              <a:t>os nós e as </a:t>
            </a:r>
            <a:r>
              <a:rPr lang="pt-BR" sz="1400" dirty="0" smtClean="0"/>
              <a:t>arestas.</a:t>
            </a:r>
            <a:endParaRPr sz="140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929322" y="235743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Merge</a:t>
            </a:r>
          </a:p>
          <a:p>
            <a:pPr marL="0" lvl="0" indent="0">
              <a:buNone/>
            </a:pPr>
            <a:r>
              <a:rPr lang="pt-BR" sz="1400" dirty="0" smtClean="0"/>
              <a:t>Relações </a:t>
            </a:r>
            <a:r>
              <a:rPr lang="pt-BR" sz="1400" dirty="0" smtClean="0"/>
              <a:t>de alto nível entre os </a:t>
            </a:r>
            <a:r>
              <a:rPr lang="pt-BR" sz="1400" dirty="0" smtClean="0"/>
              <a:t>nós.</a:t>
            </a:r>
            <a:endParaRPr sz="140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1142976" y="414338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Return</a:t>
            </a:r>
            <a:endParaRPr b="1"/>
          </a:p>
          <a:p>
            <a:pPr marL="0" lvl="0" indent="0">
              <a:buNone/>
            </a:pPr>
            <a:r>
              <a:rPr lang="pt-BR" sz="1400" dirty="0" smtClean="0"/>
              <a:t>Obter o resultado da </a:t>
            </a:r>
            <a:r>
              <a:rPr lang="pt-BR" sz="1400" dirty="0" smtClean="0"/>
              <a:t>consulta.</a:t>
            </a:r>
            <a:endParaRPr lang="pt-BR" sz="1400" dirty="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643306" y="4714884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Delete</a:t>
            </a:r>
          </a:p>
          <a:p>
            <a:pPr marL="0" lvl="0" indent="0">
              <a:buNone/>
            </a:pPr>
            <a:r>
              <a:rPr lang="pt-BR" sz="1400" dirty="0" smtClean="0"/>
              <a:t>Apagar nó ou </a:t>
            </a:r>
            <a:r>
              <a:rPr lang="pt-BR" sz="1400" dirty="0" smtClean="0"/>
              <a:t>relação.</a:t>
            </a:r>
            <a:endParaRPr lang="pt-BR" sz="1400" dirty="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6000760" y="414338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Set</a:t>
            </a:r>
            <a:endParaRPr b="1"/>
          </a:p>
          <a:p>
            <a:pPr marL="0" indent="0">
              <a:buNone/>
            </a:pPr>
            <a:r>
              <a:rPr lang="en" sz="1400" dirty="0" smtClean="0"/>
              <a:t>Atualizar valores.</a:t>
            </a: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3795490" y="4448188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6107719" y="3854439"/>
            <a:ext cx="435022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3740657" y="1514452"/>
            <a:ext cx="215966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1404572" y="2009154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6056255" y="2085956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1285488" y="3948122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928670"/>
            <a:ext cx="3271837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572008"/>
            <a:ext cx="814393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1500174"/>
            <a:ext cx="500066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280;p30"/>
          <p:cNvSpPr txBox="1">
            <a:spLocks/>
          </p:cNvSpPr>
          <p:nvPr/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dirty="0" err="1" smtClean="0">
                <a:solidFill>
                  <a:srgbClr val="0091EA"/>
                </a:solidFill>
                <a:latin typeface="Roboto Slab"/>
                <a:ea typeface="Roboto Slab"/>
                <a:cs typeface="Roboto Slab"/>
              </a:rPr>
              <a:t>Spring</a:t>
            </a:r>
            <a:r>
              <a:rPr lang="pt-BR" sz="2000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</a:rPr>
              <a:t> Data - Neo4J</a:t>
            </a:r>
            <a:endParaRPr lang="pt-BR" sz="2000" dirty="0">
              <a:solidFill>
                <a:srgbClr val="0091EA"/>
              </a:solidFill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9" name="Google Shape;280;p30"/>
          <p:cNvSpPr txBox="1">
            <a:spLocks/>
          </p:cNvSpPr>
          <p:nvPr/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</a:rPr>
              <a:t>Exemplos</a:t>
            </a:r>
            <a:endParaRPr lang="pt-BR" sz="2000" dirty="0">
              <a:solidFill>
                <a:srgbClr val="0091EA"/>
              </a:solidFill>
              <a:latin typeface="Roboto Slab"/>
              <a:ea typeface="Roboto Slab"/>
              <a:cs typeface="Roboto Slab"/>
            </a:endParaRPr>
          </a:p>
        </p:txBody>
      </p:sp>
      <p:pic>
        <p:nvPicPr>
          <p:cNvPr id="10" name="Imagem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571612"/>
            <a:ext cx="628654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Wesley Martins</a:t>
            </a:r>
            <a:endParaRPr sz="3600" b="1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 smtClean="0"/>
              <a:t>Eu sou Desenvolvedor Java na Stefanini.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6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 smtClean="0"/>
              <a:t>Aluno da Escola de Arquitetos.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6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 smtClean="0"/>
              <a:t>@wmacibnc</a:t>
            </a:r>
            <a:endParaRPr lang="en" sz="2600" dirty="0" smtClean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4929198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1026" name="Picture 2" descr="C:\Users\NOTEBOOK\Desktop\Grafo\imagem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3214686"/>
            <a:ext cx="3252165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9" name="Google Shape;280;p30"/>
          <p:cNvSpPr txBox="1">
            <a:spLocks/>
          </p:cNvSpPr>
          <p:nvPr/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</a:rPr>
              <a:t>Exemplos</a:t>
            </a:r>
            <a:endParaRPr lang="pt-BR" sz="2000" dirty="0">
              <a:solidFill>
                <a:srgbClr val="0091EA"/>
              </a:solidFill>
              <a:latin typeface="Roboto Slab"/>
              <a:ea typeface="Roboto Slab"/>
              <a:cs typeface="Roboto Slab"/>
            </a:endParaRPr>
          </a:p>
        </p:txBody>
      </p:sp>
      <p:pic>
        <p:nvPicPr>
          <p:cNvPr id="11" name="Imagem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428736"/>
            <a:ext cx="7215238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9" name="Google Shape;280;p30"/>
          <p:cNvSpPr txBox="1">
            <a:spLocks/>
          </p:cNvSpPr>
          <p:nvPr/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000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</a:rPr>
              <a:t>Exemplos</a:t>
            </a:r>
            <a:endParaRPr lang="pt-BR" sz="2000" dirty="0">
              <a:solidFill>
                <a:srgbClr val="0091EA"/>
              </a:solidFill>
              <a:latin typeface="Roboto Slab"/>
              <a:ea typeface="Roboto Slab"/>
              <a:cs typeface="Roboto Slab"/>
            </a:endParaRPr>
          </a:p>
        </p:txBody>
      </p:sp>
      <p:pic>
        <p:nvPicPr>
          <p:cNvPr id="7" name="Imagem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428736"/>
            <a:ext cx="792961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Obrigado!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Perguntas?</a:t>
            </a:r>
            <a:endParaRPr sz="36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@</a:t>
            </a:r>
            <a:r>
              <a:rPr lang="pt-BR" dirty="0" err="1" smtClean="0"/>
              <a:t>wmacibnc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wmacibnc@gmail.com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Grafos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 Introdução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94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2"/>
            <a:ext cx="32766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95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3357562"/>
            <a:ext cx="32766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 descr="Resultado de imagem para grafos pont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214686"/>
            <a:ext cx="3672454" cy="3000371"/>
          </a:xfrm>
          <a:prstGeom prst="rect">
            <a:avLst/>
          </a:prstGeom>
          <a:noFill/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Introdução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210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 dirty="0" smtClean="0"/>
              <a:t>O que é?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 dirty="0" smtClean="0"/>
              <a:t>Como é estruturado?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pt-BR" dirty="0" smtClean="0"/>
              <a:t>Teoria das Pontes e Coloração dos Mapas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50180" name="AutoShape 4" descr="Resultado de imagem para eu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182" name="AutoShape 6" descr="Resultado de imagem para eu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184" name="AutoShape 8" descr="Resultado de imagem para eu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186" name="AutoShape 10" descr="Resultado de imagem para eu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188" name="AutoShape 12" descr="Resultado de imagem para eu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190" name="AutoShape 14" descr="Resultado de imagem para eu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192" name="AutoShape 16" descr="https://projecteuler.net/images/euler_portrai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0196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5214950"/>
            <a:ext cx="2362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Utilização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 smtClean="0"/>
              <a:t>Alguns exemplos de utilização de banco de dados orientados a grafos.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Redes Sociais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8" name="Imagem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85860"/>
            <a:ext cx="7286676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Proliferação de doenças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428736"/>
            <a:ext cx="6112198" cy="507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DBpedia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6" name="Imagem 5"/>
          <p:cNvPicPr/>
          <p:nvPr/>
        </p:nvPicPr>
        <p:blipFill>
          <a:blip r:embed="rId3"/>
          <a:stretch/>
        </p:blipFill>
        <p:spPr>
          <a:xfrm>
            <a:off x="714348" y="1214422"/>
            <a:ext cx="7858180" cy="578647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Estudo de Caso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Vamos ver na prática como funciona.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181</Words>
  <PresentationFormat>Apresentação na tela (4:3)</PresentationFormat>
  <Paragraphs>76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Roboto Slab</vt:lpstr>
      <vt:lpstr>Source Sans Pro</vt:lpstr>
      <vt:lpstr>Cordelia template</vt:lpstr>
      <vt:lpstr>Já pensou em resolver um problema utilizando Banco de Dados orientados a Grafos?</vt:lpstr>
      <vt:lpstr>Hello!</vt:lpstr>
      <vt:lpstr>1. Grafos</vt:lpstr>
      <vt:lpstr>Introdução</vt:lpstr>
      <vt:lpstr>Utilização</vt:lpstr>
      <vt:lpstr>Redes Sociais</vt:lpstr>
      <vt:lpstr>Proliferação de doenças</vt:lpstr>
      <vt:lpstr>DBpedia</vt:lpstr>
      <vt:lpstr>Slide 9</vt:lpstr>
      <vt:lpstr>Problema apresentado pelo cliente</vt:lpstr>
      <vt:lpstr>Modelo Relacional</vt:lpstr>
      <vt:lpstr>chave:valor</vt:lpstr>
      <vt:lpstr>Grafo</vt:lpstr>
      <vt:lpstr>Comparativo</vt:lpstr>
      <vt:lpstr>Slide 15</vt:lpstr>
      <vt:lpstr>Cypher</vt:lpstr>
      <vt:lpstr>Principais comandos – Cypher – Neo4J</vt:lpstr>
      <vt:lpstr>Slide 18</vt:lpstr>
      <vt:lpstr>Slide 19</vt:lpstr>
      <vt:lpstr>Slide 20</vt:lpstr>
      <vt:lpstr>Slide 21</vt:lpstr>
      <vt:lpstr>Obrigado!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Já pensou em resolver um problema utilizando Banco de Dados orientados a Grafos</dc:title>
  <cp:lastModifiedBy>NOTEBOOK</cp:lastModifiedBy>
  <cp:revision>18</cp:revision>
  <dcterms:modified xsi:type="dcterms:W3CDTF">2018-11-24T01:40:13Z</dcterms:modified>
</cp:coreProperties>
</file>